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57" r:id="rId4"/>
    <p:sldId id="263" r:id="rId5"/>
    <p:sldId id="264" r:id="rId6"/>
    <p:sldId id="271" r:id="rId7"/>
    <p:sldId id="272" r:id="rId8"/>
    <p:sldId id="273" r:id="rId9"/>
    <p:sldId id="268" r:id="rId10"/>
    <p:sldId id="269" r:id="rId11"/>
    <p:sldId id="270" r:id="rId12"/>
    <p:sldId id="275" r:id="rId13"/>
    <p:sldId id="265" r:id="rId14"/>
    <p:sldId id="274" r:id="rId15"/>
    <p:sldId id="26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6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90E14-10E9-4B44-BE30-90EABE0DBAEE}" type="datetimeFigureOut">
              <a:rPr lang="ru-RU" smtClean="0"/>
              <a:pPr/>
              <a:t>17.03.2013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7A632-9DF1-4CC5-BA69-756E4B322D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90E14-10E9-4B44-BE30-90EABE0DBAEE}" type="datetimeFigureOut">
              <a:rPr lang="ru-RU" smtClean="0"/>
              <a:pPr/>
              <a:t>17.03.2013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7A632-9DF1-4CC5-BA69-756E4B322D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90E14-10E9-4B44-BE30-90EABE0DBAEE}" type="datetimeFigureOut">
              <a:rPr lang="ru-RU" smtClean="0"/>
              <a:pPr/>
              <a:t>17.03.2013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7A632-9DF1-4CC5-BA69-756E4B322D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90E14-10E9-4B44-BE30-90EABE0DBAEE}" type="datetimeFigureOut">
              <a:rPr lang="ru-RU" smtClean="0"/>
              <a:pPr/>
              <a:t>17.03.2013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7A632-9DF1-4CC5-BA69-756E4B322D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90E14-10E9-4B44-BE30-90EABE0DBAEE}" type="datetimeFigureOut">
              <a:rPr lang="ru-RU" smtClean="0"/>
              <a:pPr/>
              <a:t>17.03.2013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7A632-9DF1-4CC5-BA69-756E4B322D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90E14-10E9-4B44-BE30-90EABE0DBAEE}" type="datetimeFigureOut">
              <a:rPr lang="ru-RU" smtClean="0"/>
              <a:pPr/>
              <a:t>17.03.2013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7A632-9DF1-4CC5-BA69-756E4B322D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90E14-10E9-4B44-BE30-90EABE0DBAEE}" type="datetimeFigureOut">
              <a:rPr lang="ru-RU" smtClean="0"/>
              <a:pPr/>
              <a:t>17.03.2013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7A632-9DF1-4CC5-BA69-756E4B322D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90E14-10E9-4B44-BE30-90EABE0DBAEE}" type="datetimeFigureOut">
              <a:rPr lang="ru-RU" smtClean="0"/>
              <a:pPr/>
              <a:t>17.03.2013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7A632-9DF1-4CC5-BA69-756E4B322D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90E14-10E9-4B44-BE30-90EABE0DBAEE}" type="datetimeFigureOut">
              <a:rPr lang="ru-RU" smtClean="0"/>
              <a:pPr/>
              <a:t>17.03.2013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7A632-9DF1-4CC5-BA69-756E4B322D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90E14-10E9-4B44-BE30-90EABE0DBAEE}" type="datetimeFigureOut">
              <a:rPr lang="ru-RU" smtClean="0"/>
              <a:pPr/>
              <a:t>17.03.2013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7A632-9DF1-4CC5-BA69-756E4B322D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90E14-10E9-4B44-BE30-90EABE0DBAEE}" type="datetimeFigureOut">
              <a:rPr lang="ru-RU" smtClean="0"/>
              <a:pPr/>
              <a:t>17.03.2013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7A632-9DF1-4CC5-BA69-756E4B322D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90E14-10E9-4B44-BE30-90EABE0DBAEE}" type="datetimeFigureOut">
              <a:rPr lang="ru-RU" smtClean="0"/>
              <a:pPr/>
              <a:t>17.03.2013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97A632-9DF1-4CC5-BA69-756E4B322D1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F:\&#1073;&#1091;&#1082;&#1074;&#1072;&#1088;&#1100;%20&#1087;&#1088;&#1072;&#1079;&#1076;&#1085;&#1080;&#1082;\7%20&#1059;&#1095;&#1072;&#1090;%20&#1042;%20&#1064;&#1082;&#1086;&#1083;&#1077;.mp3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2016223"/>
          </a:xfrm>
        </p:spPr>
        <p:txBody>
          <a:bodyPr/>
          <a:lstStyle/>
          <a:p>
            <a:r>
              <a:rPr lang="ru-RU" dirty="0" smtClean="0"/>
              <a:t>Почему у меня ничего не получается?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3933056"/>
            <a:ext cx="6400800" cy="17526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 descr="http://wiki.iteach.ru/images/6/65/0_72b7c_f92daf72_L.jpg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2132856"/>
            <a:ext cx="4104456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 marL="514350" indent="-514350">
              <a:buNone/>
            </a:pPr>
            <a:r>
              <a:rPr lang="ru-RU" dirty="0" smtClean="0"/>
              <a:t>3. Ь и Ъ не переносятся на следующую строку, а остаются в предыдущем слоге.                                 </a:t>
            </a:r>
            <a:r>
              <a:rPr lang="ru-RU" sz="5400" dirty="0" err="1" smtClean="0">
                <a:solidFill>
                  <a:srgbClr val="0070C0"/>
                </a:solidFill>
              </a:rPr>
              <a:t>___ь</a:t>
            </a:r>
            <a:r>
              <a:rPr lang="ru-RU" sz="5400" dirty="0" smtClean="0">
                <a:solidFill>
                  <a:srgbClr val="0070C0"/>
                </a:solidFill>
              </a:rPr>
              <a:t> - ___   </a:t>
            </a:r>
            <a:r>
              <a:rPr lang="ru-RU" sz="5400" dirty="0" smtClean="0"/>
              <a:t>; </a:t>
            </a:r>
            <a:r>
              <a:rPr lang="ru-RU" sz="5400" dirty="0" smtClean="0">
                <a:solidFill>
                  <a:srgbClr val="0070C0"/>
                </a:solidFill>
              </a:rPr>
              <a:t>     </a:t>
            </a:r>
            <a:r>
              <a:rPr lang="ru-RU" sz="5400" dirty="0" err="1" smtClean="0">
                <a:solidFill>
                  <a:srgbClr val="0070C0"/>
                </a:solidFill>
              </a:rPr>
              <a:t>___ъ</a:t>
            </a:r>
            <a:r>
              <a:rPr lang="ru-RU" sz="5400" dirty="0" smtClean="0">
                <a:solidFill>
                  <a:srgbClr val="0070C0"/>
                </a:solidFill>
              </a:rPr>
              <a:t> - ___</a:t>
            </a:r>
          </a:p>
          <a:p>
            <a:pPr marL="514350" indent="-514350">
              <a:buNone/>
            </a:pPr>
            <a:r>
              <a:rPr lang="ru-RU" dirty="0" smtClean="0"/>
              <a:t>4. Удвоенные согласные буквы разделяются при переносе.                                                                    </a:t>
            </a:r>
            <a:r>
              <a:rPr lang="ru-RU" sz="4800" dirty="0" err="1" smtClean="0">
                <a:solidFill>
                  <a:srgbClr val="0070C0"/>
                </a:solidFill>
              </a:rPr>
              <a:t>____с</a:t>
            </a:r>
            <a:r>
              <a:rPr lang="ru-RU" sz="4800" dirty="0" smtClean="0">
                <a:solidFill>
                  <a:srgbClr val="0070C0"/>
                </a:solidFill>
              </a:rPr>
              <a:t> - </a:t>
            </a:r>
            <a:r>
              <a:rPr lang="ru-RU" sz="4800" dirty="0" err="1" smtClean="0">
                <a:solidFill>
                  <a:srgbClr val="0070C0"/>
                </a:solidFill>
              </a:rPr>
              <a:t>с____</a:t>
            </a:r>
            <a:r>
              <a:rPr lang="ru-RU" sz="4800" dirty="0" smtClean="0">
                <a:solidFill>
                  <a:srgbClr val="0070C0"/>
                </a:solidFill>
              </a:rPr>
              <a:t> </a:t>
            </a:r>
            <a:r>
              <a:rPr lang="ru-RU" sz="4800" dirty="0" smtClean="0"/>
              <a:t>;</a:t>
            </a:r>
            <a:r>
              <a:rPr lang="ru-RU" sz="4800" dirty="0" smtClean="0">
                <a:solidFill>
                  <a:srgbClr val="0070C0"/>
                </a:solidFill>
              </a:rPr>
              <a:t>   </a:t>
            </a:r>
            <a:r>
              <a:rPr lang="ru-RU" sz="4800" dirty="0" err="1" smtClean="0">
                <a:solidFill>
                  <a:srgbClr val="0070C0"/>
                </a:solidFill>
              </a:rPr>
              <a:t>___н</a:t>
            </a:r>
            <a:r>
              <a:rPr lang="ru-RU" sz="4800" dirty="0" smtClean="0">
                <a:solidFill>
                  <a:srgbClr val="0070C0"/>
                </a:solidFill>
              </a:rPr>
              <a:t> - </a:t>
            </a:r>
            <a:r>
              <a:rPr lang="ru-RU" sz="4800" dirty="0" err="1" smtClean="0">
                <a:solidFill>
                  <a:srgbClr val="0070C0"/>
                </a:solidFill>
              </a:rPr>
              <a:t>н</a:t>
            </a:r>
            <a:r>
              <a:rPr lang="ru-RU" sz="4800" dirty="0" smtClean="0">
                <a:solidFill>
                  <a:srgbClr val="0070C0"/>
                </a:solidFill>
              </a:rPr>
              <a:t> ___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5</a:t>
            </a:r>
            <a:r>
              <a:rPr lang="ru-RU" sz="4400" dirty="0" smtClean="0"/>
              <a:t>. Нельзя оставлять на строке или переносить одну букву.                                                               </a:t>
            </a:r>
            <a:r>
              <a:rPr lang="ru-RU" sz="4400" dirty="0" smtClean="0">
                <a:solidFill>
                  <a:srgbClr val="0070C0"/>
                </a:solidFill>
              </a:rPr>
              <a:t>          </a:t>
            </a:r>
            <a:r>
              <a:rPr lang="ru-RU" sz="7200" dirty="0" smtClean="0">
                <a:solidFill>
                  <a:srgbClr val="FF0000"/>
                </a:solidFill>
              </a:rPr>
              <a:t>я</a:t>
            </a:r>
            <a:r>
              <a:rPr lang="ru-RU" sz="7200" dirty="0" smtClean="0">
                <a:solidFill>
                  <a:srgbClr val="0070C0"/>
                </a:solidFill>
              </a:rPr>
              <a:t> - ___ </a:t>
            </a:r>
            <a:r>
              <a:rPr lang="ru-RU" sz="7200" dirty="0"/>
              <a:t> </a:t>
            </a:r>
            <a:r>
              <a:rPr lang="ru-RU" sz="7200" dirty="0" smtClean="0"/>
              <a:t> </a:t>
            </a:r>
            <a:r>
              <a:rPr lang="ru-RU" sz="7200" dirty="0" smtClean="0"/>
              <a:t>или </a:t>
            </a:r>
            <a:r>
              <a:rPr lang="ru-RU" sz="7200" dirty="0" smtClean="0">
                <a:solidFill>
                  <a:srgbClr val="0070C0"/>
                </a:solidFill>
              </a:rPr>
              <a:t> </a:t>
            </a:r>
            <a:r>
              <a:rPr lang="ru-RU" sz="7200" dirty="0" smtClean="0">
                <a:solidFill>
                  <a:srgbClr val="0070C0"/>
                </a:solidFill>
              </a:rPr>
              <a:t>___ - </a:t>
            </a:r>
            <a:r>
              <a:rPr lang="ru-RU" sz="7200" dirty="0" smtClean="0">
                <a:solidFill>
                  <a:srgbClr val="FF0000"/>
                </a:solidFill>
              </a:rPr>
              <a:t>я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u="sng" dirty="0" smtClean="0">
                <a:solidFill>
                  <a:srgbClr val="FF0000"/>
                </a:solidFill>
              </a:rPr>
              <a:t>Алгоритм для переноса слов:</a:t>
            </a:r>
            <a:br>
              <a:rPr lang="ru-RU" i="1" u="sng" dirty="0" smtClean="0">
                <a:solidFill>
                  <a:srgbClr val="FF0000"/>
                </a:solidFill>
              </a:rPr>
            </a:br>
            <a:endParaRPr lang="ru-RU" i="1" u="sng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4800" dirty="0" smtClean="0"/>
              <a:t>Читаем слово.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4800" dirty="0" smtClean="0"/>
              <a:t>Делим на слоги.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4800" dirty="0" smtClean="0"/>
              <a:t>Вспоминаем, какое правило подходит.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4800" dirty="0" smtClean="0"/>
              <a:t>Записываем.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Упражнение 21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sz="5400" dirty="0" smtClean="0"/>
              <a:t>До – рога, </a:t>
            </a:r>
            <a:r>
              <a:rPr lang="ru-RU" sz="5400" dirty="0" err="1" smtClean="0"/>
              <a:t>доро</a:t>
            </a:r>
            <a:r>
              <a:rPr lang="ru-RU" sz="5400" dirty="0" smtClean="0"/>
              <a:t> –га, </a:t>
            </a:r>
            <a:r>
              <a:rPr lang="ru-RU" sz="5400" dirty="0" err="1" smtClean="0"/>
              <a:t>яго</a:t>
            </a:r>
            <a:r>
              <a:rPr lang="ru-RU" sz="5400" dirty="0" smtClean="0"/>
              <a:t> – да, </a:t>
            </a:r>
            <a:r>
              <a:rPr lang="ru-RU" sz="5400" dirty="0" err="1" smtClean="0"/>
              <a:t>ве</a:t>
            </a:r>
            <a:r>
              <a:rPr lang="ru-RU" sz="5400" dirty="0" smtClean="0"/>
              <a:t> – тер, </a:t>
            </a:r>
            <a:r>
              <a:rPr lang="ru-RU" sz="5400" dirty="0" err="1" smtClean="0"/>
              <a:t>поч</a:t>
            </a:r>
            <a:r>
              <a:rPr lang="ru-RU" sz="5400" dirty="0" smtClean="0"/>
              <a:t> – </a:t>
            </a:r>
            <a:r>
              <a:rPr lang="ru-RU" sz="5400" dirty="0" err="1" smtClean="0"/>
              <a:t>тальон</a:t>
            </a:r>
            <a:r>
              <a:rPr lang="ru-RU" sz="5400" dirty="0" smtClean="0"/>
              <a:t>, </a:t>
            </a:r>
            <a:r>
              <a:rPr lang="ru-RU" sz="5400" dirty="0" err="1" smtClean="0"/>
              <a:t>почталь</a:t>
            </a:r>
            <a:r>
              <a:rPr lang="ru-RU" sz="5400" dirty="0" smtClean="0"/>
              <a:t> – он, </a:t>
            </a:r>
            <a:r>
              <a:rPr lang="ru-RU" sz="5400" dirty="0" err="1" smtClean="0"/>
              <a:t>ри</a:t>
            </a:r>
            <a:r>
              <a:rPr lang="ru-RU" sz="5400" dirty="0" smtClean="0"/>
              <a:t> –сую,       Ал –</a:t>
            </a:r>
            <a:r>
              <a:rPr lang="ru-RU" sz="5400" dirty="0" err="1" smtClean="0"/>
              <a:t>ла</a:t>
            </a:r>
            <a:r>
              <a:rPr lang="ru-RU" sz="5400" dirty="0" smtClean="0"/>
              <a:t>, оси – на, </a:t>
            </a:r>
            <a:r>
              <a:rPr lang="ru-RU" sz="5400" dirty="0" err="1" smtClean="0"/>
              <a:t>подъ</a:t>
            </a:r>
            <a:r>
              <a:rPr lang="ru-RU" sz="5400" dirty="0" smtClean="0"/>
              <a:t> – </a:t>
            </a:r>
            <a:r>
              <a:rPr lang="ru-RU" sz="5400" dirty="0" err="1" smtClean="0"/>
              <a:t>езд</a:t>
            </a:r>
            <a:r>
              <a:rPr lang="ru-RU" sz="5400" dirty="0" smtClean="0"/>
              <a:t>, конь – </a:t>
            </a:r>
            <a:r>
              <a:rPr lang="ru-RU" sz="5400" dirty="0" err="1" smtClean="0"/>
              <a:t>ки</a:t>
            </a:r>
            <a:r>
              <a:rPr lang="ru-RU" sz="5400" dirty="0" smtClean="0"/>
              <a:t>, </a:t>
            </a:r>
            <a:r>
              <a:rPr lang="ru-RU" sz="5400" dirty="0" err="1" smtClean="0"/>
              <a:t>зай</a:t>
            </a:r>
            <a:r>
              <a:rPr lang="ru-RU" sz="5400" dirty="0" smtClean="0"/>
              <a:t> –</a:t>
            </a:r>
            <a:r>
              <a:rPr lang="ru-RU" sz="5400" dirty="0" err="1" smtClean="0"/>
              <a:t>ка</a:t>
            </a:r>
            <a:r>
              <a:rPr lang="ru-RU" sz="5400" dirty="0" smtClean="0"/>
              <a:t>.</a:t>
            </a:r>
          </a:p>
          <a:p>
            <a:pPr>
              <a:buNone/>
            </a:pPr>
            <a:r>
              <a:rPr lang="ru-RU" sz="5400" dirty="0"/>
              <a:t>	</a:t>
            </a:r>
            <a:r>
              <a:rPr lang="ru-RU" sz="5400" dirty="0" smtClean="0"/>
              <a:t>Рая 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Самооценка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b="1" i="1" u="sng" dirty="0" smtClean="0"/>
              <a:t>Сегодня на уроке: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 Я научился …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 было интересно …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 было трудно …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 могу похвалить себя за то, что …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 могу похвалить одноклассников за </a:t>
            </a:r>
            <a:r>
              <a:rPr lang="ru-RU" dirty="0" err="1" smtClean="0"/>
              <a:t>то,что</a:t>
            </a:r>
            <a:r>
              <a:rPr lang="ru-RU" dirty="0" smtClean="0"/>
              <a:t>…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 больше всего мне понравилось …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 мне показалось важным …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 для меня было открытием то, что …</a:t>
            </a:r>
          </a:p>
          <a:p>
            <a:pPr>
              <a:buFont typeface="Wingdings" pitchFamily="2" charset="2"/>
              <a:buChar char="Ø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Я узнал правила переноса слов!</a:t>
            </a:r>
            <a:b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Спасибо!</a:t>
            </a:r>
            <a:b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1027" name="Рисунок 1" descr="http://www.coollady.ru/puc/ras/20/0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1412776"/>
            <a:ext cx="4248472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7 Учат В Школе.mp3">
            <a:hlinkClick r:id="" action="ppaction://media"/>
          </p:cNvPr>
          <p:cNvPicPr>
            <a:picLocks noGrp="1" noRot="1" noChangeAspect="1"/>
          </p:cNvPicPr>
          <p:nvPr>
            <p:ph idx="1"/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323528" y="630932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8895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400" i="1" dirty="0" err="1" smtClean="0"/>
              <a:t>Су__ота</a:t>
            </a:r>
            <a:r>
              <a:rPr lang="ru-RU" sz="4400" i="1" dirty="0" smtClean="0"/>
              <a:t>, </a:t>
            </a:r>
            <a:r>
              <a:rPr lang="ru-RU" sz="4400" i="1" dirty="0" err="1" smtClean="0"/>
              <a:t>кла__</a:t>
            </a:r>
            <a:r>
              <a:rPr lang="ru-RU" sz="4400" i="1" dirty="0" smtClean="0"/>
              <a:t>, </a:t>
            </a:r>
            <a:r>
              <a:rPr lang="ru-RU" sz="4400" i="1" dirty="0" err="1" smtClean="0"/>
              <a:t>гру__а</a:t>
            </a:r>
            <a:r>
              <a:rPr lang="ru-RU" sz="4400" i="1" dirty="0" smtClean="0"/>
              <a:t>, </a:t>
            </a:r>
            <a:r>
              <a:rPr lang="ru-RU" sz="4400" i="1" dirty="0" err="1" smtClean="0"/>
              <a:t>то__а</a:t>
            </a:r>
            <a:r>
              <a:rPr lang="ru-RU" sz="4400" i="1" dirty="0" smtClean="0"/>
              <a:t>, </a:t>
            </a:r>
            <a:r>
              <a:rPr lang="ru-RU" sz="4400" i="1" dirty="0" err="1" smtClean="0"/>
              <a:t>ма__а</a:t>
            </a:r>
            <a:r>
              <a:rPr lang="ru-RU" sz="4400" i="1" dirty="0" smtClean="0"/>
              <a:t>.</a:t>
            </a:r>
            <a:endParaRPr lang="ru-RU" sz="4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FF0000"/>
                </a:solidFill>
              </a:rPr>
              <a:t>Тема: 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6000" b="1" dirty="0" smtClean="0"/>
              <a:t>Правила переноса слов.</a:t>
            </a:r>
            <a:endParaRPr lang="ru-RU" sz="4000" b="1" dirty="0" smtClean="0"/>
          </a:p>
          <a:p>
            <a:pPr algn="ctr">
              <a:buNone/>
            </a:pPr>
            <a:endParaRPr lang="ru-RU" sz="2000" b="1" dirty="0" smtClean="0"/>
          </a:p>
          <a:p>
            <a:pPr algn="ctr">
              <a:buNone/>
            </a:pPr>
            <a:r>
              <a:rPr lang="ru-RU" sz="4000" b="1" i="1" dirty="0" smtClean="0">
                <a:solidFill>
                  <a:srgbClr val="FF0000"/>
                </a:solidFill>
              </a:rPr>
              <a:t>Цель:</a:t>
            </a:r>
          </a:p>
          <a:p>
            <a:pPr algn="ctr">
              <a:buNone/>
            </a:pPr>
            <a:r>
              <a:rPr lang="ru-RU" sz="3600" dirty="0" smtClean="0"/>
              <a:t>Научиться переносить слова с одной строки на другую.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u="sng" dirty="0" smtClean="0">
                <a:solidFill>
                  <a:srgbClr val="FF0000"/>
                </a:solidFill>
              </a:rPr>
              <a:t>1 группа</a:t>
            </a:r>
            <a:endParaRPr lang="ru-RU" i="1" u="sng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5400" dirty="0" smtClean="0"/>
              <a:t> </a:t>
            </a:r>
            <a:r>
              <a:rPr lang="ru-RU" sz="5400" dirty="0" err="1" smtClean="0"/>
              <a:t>Р</a:t>
            </a:r>
            <a:r>
              <a:rPr lang="ru-RU" sz="5400" b="1" dirty="0" err="1" smtClean="0">
                <a:solidFill>
                  <a:srgbClr val="FF0000"/>
                </a:solidFill>
              </a:rPr>
              <a:t>о</a:t>
            </a:r>
            <a:r>
              <a:rPr lang="ru-RU" sz="5400" dirty="0"/>
              <a:t> </a:t>
            </a:r>
            <a:r>
              <a:rPr lang="ru-RU" sz="5400" dirty="0" smtClean="0"/>
              <a:t>– </a:t>
            </a:r>
            <a:r>
              <a:rPr lang="ru-RU" sz="5400" dirty="0" err="1" smtClean="0"/>
              <a:t>д</a:t>
            </a:r>
            <a:r>
              <a:rPr lang="ru-RU" sz="5400" b="1" dirty="0" err="1" smtClean="0">
                <a:solidFill>
                  <a:srgbClr val="FF0000"/>
                </a:solidFill>
              </a:rPr>
              <a:t>и</a:t>
            </a:r>
            <a:r>
              <a:rPr lang="ru-RU" sz="5400" dirty="0" smtClean="0"/>
              <a:t> – н</a:t>
            </a:r>
            <a:r>
              <a:rPr lang="ru-RU" sz="5400" b="1" dirty="0" smtClean="0">
                <a:solidFill>
                  <a:srgbClr val="FF0000"/>
                </a:solidFill>
              </a:rPr>
              <a:t>а</a:t>
            </a:r>
          </a:p>
          <a:p>
            <a:pPr algn="ctr">
              <a:buNone/>
            </a:pPr>
            <a:r>
              <a:rPr lang="ru-RU" sz="5400" dirty="0" smtClean="0"/>
              <a:t> </a:t>
            </a:r>
            <a:r>
              <a:rPr lang="ru-RU" sz="5400" dirty="0" err="1" smtClean="0"/>
              <a:t>р</a:t>
            </a:r>
            <a:r>
              <a:rPr lang="ru-RU" sz="5400" b="1" dirty="0" err="1" smtClean="0">
                <a:solidFill>
                  <a:srgbClr val="FF0000"/>
                </a:solidFill>
              </a:rPr>
              <a:t>а</a:t>
            </a:r>
            <a:r>
              <a:rPr lang="ru-RU" sz="5400" dirty="0" smtClean="0"/>
              <a:t> – </a:t>
            </a:r>
            <a:r>
              <a:rPr lang="ru-RU" sz="5400" dirty="0" err="1" smtClean="0"/>
              <a:t>б</a:t>
            </a:r>
            <a:r>
              <a:rPr lang="ru-RU" sz="5400" b="1" dirty="0" err="1" smtClean="0">
                <a:solidFill>
                  <a:srgbClr val="FF0000"/>
                </a:solidFill>
              </a:rPr>
              <a:t>о</a:t>
            </a:r>
            <a:r>
              <a:rPr lang="ru-RU" sz="5400" dirty="0"/>
              <a:t> </a:t>
            </a:r>
            <a:r>
              <a:rPr lang="ru-RU" sz="5400" dirty="0" smtClean="0"/>
              <a:t>– т</a:t>
            </a:r>
            <a:r>
              <a:rPr lang="ru-RU" sz="5400" b="1" dirty="0" smtClean="0">
                <a:solidFill>
                  <a:srgbClr val="FF0000"/>
                </a:solidFill>
              </a:rPr>
              <a:t>а</a:t>
            </a:r>
            <a:r>
              <a:rPr lang="ru-RU" sz="5400" b="1" dirty="0" smtClean="0"/>
              <a:t> </a:t>
            </a:r>
          </a:p>
          <a:p>
            <a:pPr algn="ctr">
              <a:buNone/>
            </a:pPr>
            <a:r>
              <a:rPr lang="ru-RU" sz="5400" dirty="0"/>
              <a:t> </a:t>
            </a:r>
            <a:r>
              <a:rPr lang="ru-RU" sz="5400" dirty="0" smtClean="0"/>
              <a:t>д</a:t>
            </a:r>
            <a:r>
              <a:rPr lang="ru-RU" sz="5400" b="1" dirty="0" smtClean="0">
                <a:solidFill>
                  <a:srgbClr val="FF0000"/>
                </a:solidFill>
              </a:rPr>
              <a:t>е</a:t>
            </a:r>
            <a:r>
              <a:rPr lang="ru-RU" sz="5400" dirty="0" smtClean="0"/>
              <a:t> – </a:t>
            </a:r>
            <a:r>
              <a:rPr lang="ru-RU" sz="5400" dirty="0" err="1" smtClean="0"/>
              <a:t>т</a:t>
            </a:r>
            <a:r>
              <a:rPr lang="ru-RU" sz="5400" b="1" dirty="0" err="1" smtClean="0">
                <a:solidFill>
                  <a:srgbClr val="FF0000"/>
                </a:solidFill>
              </a:rPr>
              <a:t>и</a:t>
            </a:r>
            <a:r>
              <a:rPr lang="ru-RU" sz="5400" dirty="0" smtClean="0">
                <a:solidFill>
                  <a:srgbClr val="FF0000"/>
                </a:solidFill>
              </a:rPr>
              <a:t> </a:t>
            </a:r>
            <a:r>
              <a:rPr lang="ru-RU" sz="5400" dirty="0" smtClean="0"/>
              <a:t>  </a:t>
            </a:r>
          </a:p>
          <a:p>
            <a:pPr algn="ctr">
              <a:buNone/>
            </a:pPr>
            <a:r>
              <a:rPr lang="ru-RU" sz="5400" dirty="0" smtClean="0">
                <a:solidFill>
                  <a:srgbClr val="0070C0"/>
                </a:solidFill>
              </a:rPr>
              <a:t>__ -__ - __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u="sng" dirty="0" smtClean="0">
                <a:solidFill>
                  <a:srgbClr val="FF0000"/>
                </a:solidFill>
              </a:rPr>
              <a:t>2 группа</a:t>
            </a:r>
            <a:endParaRPr lang="ru-RU" i="1" u="sng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 </a:t>
            </a:r>
            <a:r>
              <a:rPr lang="ru-RU" sz="5400" dirty="0" err="1" smtClean="0"/>
              <a:t>Трой</a:t>
            </a:r>
            <a:r>
              <a:rPr lang="ru-RU" sz="5400" dirty="0" smtClean="0"/>
              <a:t> </a:t>
            </a:r>
            <a:r>
              <a:rPr lang="ru-RU" sz="5400" dirty="0" smtClean="0"/>
              <a:t>– </a:t>
            </a:r>
            <a:r>
              <a:rPr lang="ru-RU" sz="5400" dirty="0" err="1" smtClean="0"/>
              <a:t>ка</a:t>
            </a:r>
            <a:endParaRPr lang="ru-RU" sz="5400" dirty="0" smtClean="0"/>
          </a:p>
          <a:p>
            <a:pPr algn="ctr">
              <a:buNone/>
            </a:pPr>
            <a:r>
              <a:rPr lang="ru-RU" sz="5400" dirty="0"/>
              <a:t> </a:t>
            </a:r>
            <a:r>
              <a:rPr lang="ru-RU" sz="5400" dirty="0" err="1" smtClean="0"/>
              <a:t>за</a:t>
            </a:r>
            <a:r>
              <a:rPr lang="ru-RU" sz="5400" dirty="0" err="1" smtClean="0">
                <a:solidFill>
                  <a:srgbClr val="00B050"/>
                </a:solidFill>
              </a:rPr>
              <a:t>й</a:t>
            </a:r>
            <a:r>
              <a:rPr lang="ru-RU" sz="5400" dirty="0" smtClean="0"/>
              <a:t> – </a:t>
            </a:r>
            <a:r>
              <a:rPr lang="ru-RU" sz="5400" dirty="0" err="1" smtClean="0"/>
              <a:t>ка</a:t>
            </a:r>
            <a:endParaRPr lang="ru-RU" sz="5400" dirty="0" smtClean="0"/>
          </a:p>
          <a:p>
            <a:pPr algn="ctr">
              <a:buNone/>
            </a:pPr>
            <a:r>
              <a:rPr lang="ru-RU" sz="5400" dirty="0"/>
              <a:t> </a:t>
            </a:r>
            <a:r>
              <a:rPr lang="ru-RU" sz="5400" dirty="0" smtClean="0"/>
              <a:t>во</a:t>
            </a:r>
            <a:r>
              <a:rPr lang="ru-RU" sz="5400" dirty="0" smtClean="0">
                <a:solidFill>
                  <a:srgbClr val="00B050"/>
                </a:solidFill>
              </a:rPr>
              <a:t>й</a:t>
            </a:r>
            <a:r>
              <a:rPr lang="ru-RU" sz="5400" dirty="0" smtClean="0"/>
              <a:t> – на </a:t>
            </a:r>
          </a:p>
          <a:p>
            <a:pPr algn="ctr">
              <a:buNone/>
            </a:pPr>
            <a:r>
              <a:rPr lang="ru-RU" sz="5400" dirty="0" err="1" smtClean="0">
                <a:solidFill>
                  <a:srgbClr val="0070C0"/>
                </a:solidFill>
              </a:rPr>
              <a:t>___</a:t>
            </a:r>
            <a:r>
              <a:rPr lang="ru-RU" sz="5400" dirty="0" err="1" smtClean="0">
                <a:solidFill>
                  <a:srgbClr val="00B050"/>
                </a:solidFill>
              </a:rPr>
              <a:t>й</a:t>
            </a:r>
            <a:r>
              <a:rPr lang="ru-RU" sz="5400" dirty="0" smtClean="0">
                <a:solidFill>
                  <a:srgbClr val="0070C0"/>
                </a:solidFill>
              </a:rPr>
              <a:t> - ___</a:t>
            </a:r>
            <a:endParaRPr lang="ru-RU" sz="5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u="sng" dirty="0" smtClean="0">
                <a:solidFill>
                  <a:srgbClr val="FF0000"/>
                </a:solidFill>
              </a:rPr>
              <a:t>3 группа</a:t>
            </a:r>
            <a:endParaRPr lang="ru-RU" i="1" u="sng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5400" dirty="0" smtClean="0"/>
              <a:t> </a:t>
            </a:r>
            <a:r>
              <a:rPr lang="ru-RU" sz="5400" dirty="0" err="1" smtClean="0"/>
              <a:t>Мален</a:t>
            </a:r>
            <a:r>
              <a:rPr lang="ru-RU" sz="5400" dirty="0" err="1" smtClean="0">
                <a:solidFill>
                  <a:srgbClr val="0070C0"/>
                </a:solidFill>
              </a:rPr>
              <a:t>ь</a:t>
            </a:r>
            <a:r>
              <a:rPr lang="ru-RU" sz="5400" dirty="0" smtClean="0"/>
              <a:t> – кий</a:t>
            </a:r>
          </a:p>
          <a:p>
            <a:pPr algn="ctr">
              <a:buNone/>
            </a:pPr>
            <a:r>
              <a:rPr lang="ru-RU" sz="5400" dirty="0"/>
              <a:t> </a:t>
            </a:r>
            <a:r>
              <a:rPr lang="ru-RU" sz="5400" dirty="0" smtClean="0"/>
              <a:t>ден</a:t>
            </a:r>
            <a:r>
              <a:rPr lang="ru-RU" sz="5400" dirty="0" smtClean="0">
                <a:solidFill>
                  <a:srgbClr val="0070C0"/>
                </a:solidFill>
              </a:rPr>
              <a:t>ь</a:t>
            </a:r>
            <a:r>
              <a:rPr lang="ru-RU" sz="5400" dirty="0" smtClean="0"/>
              <a:t> – </a:t>
            </a:r>
            <a:r>
              <a:rPr lang="ru-RU" sz="5400" dirty="0" err="1" smtClean="0"/>
              <a:t>ки</a:t>
            </a:r>
            <a:r>
              <a:rPr lang="ru-RU" sz="5400" dirty="0" smtClean="0"/>
              <a:t> </a:t>
            </a:r>
          </a:p>
          <a:p>
            <a:pPr algn="ctr">
              <a:buNone/>
            </a:pPr>
            <a:r>
              <a:rPr lang="ru-RU" sz="5400" dirty="0"/>
              <a:t> </a:t>
            </a:r>
            <a:r>
              <a:rPr lang="ru-RU" sz="5400" dirty="0" err="1" smtClean="0"/>
              <a:t>от</a:t>
            </a:r>
            <a:r>
              <a:rPr lang="ru-RU" sz="5400" dirty="0" err="1" smtClean="0">
                <a:solidFill>
                  <a:srgbClr val="0070C0"/>
                </a:solidFill>
              </a:rPr>
              <a:t>ъ</a:t>
            </a:r>
            <a:r>
              <a:rPr lang="ru-RU" sz="5400" dirty="0" smtClean="0"/>
              <a:t> – </a:t>
            </a:r>
            <a:r>
              <a:rPr lang="ru-RU" sz="5400" dirty="0" err="1" smtClean="0"/>
              <a:t>езд</a:t>
            </a:r>
            <a:r>
              <a:rPr lang="ru-RU" sz="5400" dirty="0" smtClean="0"/>
              <a:t> </a:t>
            </a:r>
          </a:p>
          <a:p>
            <a:pPr algn="ctr">
              <a:buNone/>
            </a:pPr>
            <a:r>
              <a:rPr lang="ru-RU" sz="5400" dirty="0" err="1" smtClean="0"/>
              <a:t>__</a:t>
            </a:r>
            <a:r>
              <a:rPr lang="ru-RU" sz="5400" dirty="0" err="1" smtClean="0">
                <a:solidFill>
                  <a:srgbClr val="0070C0"/>
                </a:solidFill>
              </a:rPr>
              <a:t>ь</a:t>
            </a:r>
            <a:r>
              <a:rPr lang="ru-RU" sz="5400" dirty="0" smtClean="0"/>
              <a:t> - __  ;  </a:t>
            </a:r>
            <a:r>
              <a:rPr lang="ru-RU" sz="5400" dirty="0" err="1" smtClean="0"/>
              <a:t>__</a:t>
            </a:r>
            <a:r>
              <a:rPr lang="ru-RU" sz="5400" dirty="0" err="1" smtClean="0">
                <a:solidFill>
                  <a:srgbClr val="0070C0"/>
                </a:solidFill>
              </a:rPr>
              <a:t>ъ</a:t>
            </a:r>
            <a:r>
              <a:rPr lang="ru-RU" sz="5400" dirty="0" smtClean="0"/>
              <a:t> - __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u="sng" dirty="0" smtClean="0">
                <a:solidFill>
                  <a:srgbClr val="FF0000"/>
                </a:solidFill>
              </a:rPr>
              <a:t>4 группа</a:t>
            </a:r>
            <a:endParaRPr lang="ru-RU" i="1" u="sng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5400" dirty="0" err="1" smtClean="0"/>
              <a:t>ка</a:t>
            </a:r>
            <a:r>
              <a:rPr lang="ru-RU" sz="5400" dirty="0" err="1" smtClean="0">
                <a:solidFill>
                  <a:srgbClr val="0070C0"/>
                </a:solidFill>
              </a:rPr>
              <a:t>с</a:t>
            </a:r>
            <a:r>
              <a:rPr lang="ru-RU" sz="5400" dirty="0" smtClean="0"/>
              <a:t> – </a:t>
            </a:r>
            <a:r>
              <a:rPr lang="ru-RU" sz="5400" dirty="0" err="1" smtClean="0">
                <a:solidFill>
                  <a:srgbClr val="0070C0"/>
                </a:solidFill>
              </a:rPr>
              <a:t>с</a:t>
            </a:r>
            <a:r>
              <a:rPr lang="ru-RU" sz="5400" dirty="0" err="1" smtClean="0"/>
              <a:t>а</a:t>
            </a:r>
            <a:endParaRPr lang="ru-RU" sz="5400" dirty="0" smtClean="0"/>
          </a:p>
          <a:p>
            <a:pPr algn="ctr">
              <a:buNone/>
            </a:pPr>
            <a:r>
              <a:rPr lang="ru-RU" sz="5400" dirty="0" smtClean="0"/>
              <a:t>А</a:t>
            </a:r>
            <a:r>
              <a:rPr lang="ru-RU" sz="5400" dirty="0" smtClean="0">
                <a:solidFill>
                  <a:srgbClr val="0070C0"/>
                </a:solidFill>
              </a:rPr>
              <a:t>н</a:t>
            </a:r>
            <a:r>
              <a:rPr lang="ru-RU" sz="5400" dirty="0" smtClean="0"/>
              <a:t> – </a:t>
            </a:r>
            <a:r>
              <a:rPr lang="ru-RU" sz="5400" dirty="0" smtClean="0">
                <a:solidFill>
                  <a:srgbClr val="0070C0"/>
                </a:solidFill>
              </a:rPr>
              <a:t>н</a:t>
            </a:r>
            <a:r>
              <a:rPr lang="ru-RU" sz="5400" dirty="0" smtClean="0"/>
              <a:t>а</a:t>
            </a:r>
          </a:p>
          <a:p>
            <a:pPr algn="ctr">
              <a:buNone/>
            </a:pPr>
            <a:r>
              <a:rPr lang="ru-RU" sz="5400" dirty="0" smtClean="0"/>
              <a:t>то</a:t>
            </a:r>
            <a:r>
              <a:rPr lang="ru-RU" sz="5400" dirty="0" smtClean="0">
                <a:solidFill>
                  <a:srgbClr val="0070C0"/>
                </a:solidFill>
              </a:rPr>
              <a:t>н </a:t>
            </a:r>
            <a:r>
              <a:rPr lang="ru-RU" sz="5400" dirty="0" smtClean="0"/>
              <a:t>- </a:t>
            </a:r>
            <a:r>
              <a:rPr lang="ru-RU" sz="5400" dirty="0" smtClean="0">
                <a:solidFill>
                  <a:srgbClr val="0070C0"/>
                </a:solidFill>
              </a:rPr>
              <a:t>н</a:t>
            </a:r>
            <a:r>
              <a:rPr lang="ru-RU" sz="5400" dirty="0" smtClean="0"/>
              <a:t>а</a:t>
            </a:r>
          </a:p>
          <a:p>
            <a:pPr algn="ctr">
              <a:buNone/>
            </a:pPr>
            <a:r>
              <a:rPr lang="ru-RU" sz="5400" dirty="0" err="1" smtClean="0"/>
              <a:t>__</a:t>
            </a:r>
            <a:r>
              <a:rPr lang="ru-RU" sz="5400" dirty="0" err="1" smtClean="0">
                <a:solidFill>
                  <a:srgbClr val="0070C0"/>
                </a:solidFill>
              </a:rPr>
              <a:t>с</a:t>
            </a:r>
            <a:r>
              <a:rPr lang="ru-RU" sz="5400" dirty="0" smtClean="0">
                <a:solidFill>
                  <a:srgbClr val="0070C0"/>
                </a:solidFill>
              </a:rPr>
              <a:t> </a:t>
            </a:r>
            <a:r>
              <a:rPr lang="ru-RU" sz="5400" dirty="0" smtClean="0"/>
              <a:t>- </a:t>
            </a:r>
            <a:r>
              <a:rPr lang="ru-RU" sz="5400" dirty="0" err="1" smtClean="0">
                <a:solidFill>
                  <a:srgbClr val="0070C0"/>
                </a:solidFill>
              </a:rPr>
              <a:t>с</a:t>
            </a:r>
            <a:r>
              <a:rPr lang="ru-RU" sz="5400" dirty="0" err="1" smtClean="0"/>
              <a:t>__</a:t>
            </a:r>
            <a:r>
              <a:rPr lang="ru-RU" sz="5400" dirty="0" smtClean="0"/>
              <a:t>  ;  </a:t>
            </a:r>
            <a:r>
              <a:rPr lang="ru-RU" sz="5400" dirty="0" err="1" smtClean="0"/>
              <a:t>__</a:t>
            </a:r>
            <a:r>
              <a:rPr lang="ru-RU" sz="5400" dirty="0" err="1" smtClean="0">
                <a:solidFill>
                  <a:srgbClr val="0070C0"/>
                </a:solidFill>
              </a:rPr>
              <a:t>н</a:t>
            </a:r>
            <a:r>
              <a:rPr lang="ru-RU" sz="5400" dirty="0" smtClean="0"/>
              <a:t> - </a:t>
            </a:r>
            <a:r>
              <a:rPr lang="ru-RU" sz="5400" dirty="0" err="1" smtClean="0">
                <a:solidFill>
                  <a:srgbClr val="0070C0"/>
                </a:solidFill>
              </a:rPr>
              <a:t>н</a:t>
            </a:r>
            <a:r>
              <a:rPr lang="ru-RU" sz="5400" dirty="0" err="1" smtClean="0"/>
              <a:t>__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u="sng" dirty="0" smtClean="0">
                <a:solidFill>
                  <a:srgbClr val="FF0000"/>
                </a:solidFill>
              </a:rPr>
              <a:t>5 группа</a:t>
            </a:r>
            <a:endParaRPr lang="ru-RU" i="1" u="sng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5400" dirty="0" smtClean="0">
                <a:solidFill>
                  <a:srgbClr val="FF0000"/>
                </a:solidFill>
              </a:rPr>
              <a:t> Я</a:t>
            </a:r>
            <a:r>
              <a:rPr lang="ru-RU" sz="5400" dirty="0" smtClean="0"/>
              <a:t>го – да </a:t>
            </a:r>
          </a:p>
          <a:p>
            <a:pPr algn="ctr">
              <a:buNone/>
            </a:pPr>
            <a:r>
              <a:rPr lang="ru-RU" sz="5400" dirty="0" smtClean="0"/>
              <a:t> </a:t>
            </a:r>
            <a:r>
              <a:rPr lang="ru-RU" sz="5400" dirty="0" smtClean="0">
                <a:solidFill>
                  <a:srgbClr val="FF0000"/>
                </a:solidFill>
              </a:rPr>
              <a:t>А</a:t>
            </a:r>
            <a:r>
              <a:rPr lang="ru-RU" sz="5400" dirty="0" smtClean="0"/>
              <a:t>л</a:t>
            </a:r>
            <a:r>
              <a:rPr lang="ru-RU" sz="5400" dirty="0" smtClean="0">
                <a:solidFill>
                  <a:srgbClr val="FF0000"/>
                </a:solidFill>
              </a:rPr>
              <a:t>я</a:t>
            </a:r>
          </a:p>
          <a:p>
            <a:pPr algn="ctr">
              <a:buNone/>
            </a:pPr>
            <a:r>
              <a:rPr lang="ru-RU" sz="5400" dirty="0"/>
              <a:t> </a:t>
            </a:r>
            <a:r>
              <a:rPr lang="ru-RU" sz="5400" dirty="0" err="1" smtClean="0"/>
              <a:t>крас</a:t>
            </a:r>
            <a:r>
              <a:rPr lang="ru-RU" sz="5400" dirty="0" smtClean="0"/>
              <a:t> – </a:t>
            </a:r>
            <a:r>
              <a:rPr lang="ru-RU" sz="5400" dirty="0" err="1" smtClean="0"/>
              <a:t>на</a:t>
            </a:r>
            <a:r>
              <a:rPr lang="ru-RU" sz="5400" dirty="0" err="1" smtClean="0">
                <a:solidFill>
                  <a:srgbClr val="FF0000"/>
                </a:solidFill>
              </a:rPr>
              <a:t>я</a:t>
            </a:r>
            <a:r>
              <a:rPr lang="ru-RU" sz="5400" dirty="0" smtClean="0"/>
              <a:t> </a:t>
            </a:r>
          </a:p>
          <a:p>
            <a:pPr algn="ctr">
              <a:buNone/>
            </a:pPr>
            <a:r>
              <a:rPr lang="ru-RU" sz="5400" dirty="0" smtClean="0">
                <a:solidFill>
                  <a:srgbClr val="FF0000"/>
                </a:solidFill>
              </a:rPr>
              <a:t>я</a:t>
            </a:r>
            <a:r>
              <a:rPr lang="ru-RU" sz="5400" dirty="0" smtClean="0"/>
              <a:t> </a:t>
            </a:r>
            <a:r>
              <a:rPr lang="ru-RU" sz="5400" dirty="0" smtClean="0">
                <a:solidFill>
                  <a:srgbClr val="0070C0"/>
                </a:solidFill>
              </a:rPr>
              <a:t>- __ </a:t>
            </a:r>
            <a:r>
              <a:rPr lang="ru-RU" sz="5400" dirty="0" smtClean="0">
                <a:solidFill>
                  <a:srgbClr val="0070C0"/>
                </a:solidFill>
              </a:rPr>
              <a:t>  или   </a:t>
            </a:r>
            <a:r>
              <a:rPr lang="ru-RU" sz="5400" dirty="0" smtClean="0">
                <a:solidFill>
                  <a:srgbClr val="0070C0"/>
                </a:solidFill>
              </a:rPr>
              <a:t>__ - </a:t>
            </a:r>
            <a:r>
              <a:rPr lang="ru-RU" sz="5400" dirty="0" smtClean="0">
                <a:solidFill>
                  <a:srgbClr val="FF0000"/>
                </a:solidFill>
              </a:rPr>
              <a:t>я</a:t>
            </a:r>
            <a:endParaRPr lang="ru-RU" sz="5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u="sng" dirty="0" smtClean="0">
                <a:solidFill>
                  <a:srgbClr val="FF0000"/>
                </a:solidFill>
              </a:rPr>
              <a:t>Правила</a:t>
            </a:r>
            <a:r>
              <a:rPr lang="ru-RU" i="1" u="sng" dirty="0" smtClean="0"/>
              <a:t> </a:t>
            </a:r>
            <a:r>
              <a:rPr lang="ru-RU" i="1" u="sng" dirty="0" smtClean="0">
                <a:solidFill>
                  <a:srgbClr val="FF0000"/>
                </a:solidFill>
              </a:rPr>
              <a:t>переноса слов:</a:t>
            </a:r>
            <a:br>
              <a:rPr lang="ru-RU" i="1" u="sng" dirty="0" smtClean="0">
                <a:solidFill>
                  <a:srgbClr val="FF0000"/>
                </a:solidFill>
              </a:rPr>
            </a:br>
            <a:endParaRPr lang="ru-RU" i="1" u="sng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680520"/>
          </a:xfrm>
        </p:spPr>
        <p:txBody>
          <a:bodyPr>
            <a:normAutofit/>
          </a:bodyPr>
          <a:lstStyle/>
          <a:p>
            <a:pPr marL="914400" lvl="1" indent="-514350" algn="ctr">
              <a:buFont typeface="+mj-lt"/>
              <a:buAutoNum type="arabicPeriod"/>
            </a:pPr>
            <a:r>
              <a:rPr lang="ru-RU" sz="4000" dirty="0" smtClean="0"/>
              <a:t>Слова переносятся по слогам.                                     </a:t>
            </a:r>
            <a:r>
              <a:rPr lang="ru-RU" sz="5000" dirty="0" smtClean="0">
                <a:solidFill>
                  <a:srgbClr val="0070C0"/>
                </a:solidFill>
              </a:rPr>
              <a:t>__ - __ - __</a:t>
            </a:r>
          </a:p>
          <a:p>
            <a:pPr marL="514350" indent="-514350" algn="ctr">
              <a:buNone/>
            </a:pPr>
            <a:r>
              <a:rPr lang="ru-RU" sz="3600" dirty="0" smtClean="0"/>
              <a:t>2. Буква </a:t>
            </a:r>
            <a:r>
              <a:rPr lang="ru-RU" sz="3600" dirty="0" smtClean="0">
                <a:solidFill>
                  <a:srgbClr val="00B050"/>
                </a:solidFill>
              </a:rPr>
              <a:t>Й</a:t>
            </a:r>
            <a:r>
              <a:rPr lang="ru-RU" sz="3600" dirty="0" smtClean="0"/>
              <a:t> остаётся в предыдущем слоге.               </a:t>
            </a:r>
            <a:r>
              <a:rPr lang="ru-RU" sz="4800" dirty="0" err="1" smtClean="0">
                <a:solidFill>
                  <a:srgbClr val="0070C0"/>
                </a:solidFill>
              </a:rPr>
              <a:t>____</a:t>
            </a:r>
            <a:r>
              <a:rPr lang="ru-RU" sz="4800" dirty="0" err="1" smtClean="0">
                <a:solidFill>
                  <a:srgbClr val="00B050"/>
                </a:solidFill>
              </a:rPr>
              <a:t>й</a:t>
            </a:r>
            <a:r>
              <a:rPr lang="ru-RU" sz="4800" dirty="0" smtClean="0">
                <a:solidFill>
                  <a:srgbClr val="0070C0"/>
                </a:solidFill>
              </a:rPr>
              <a:t> - ____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318</Words>
  <Application>Microsoft Office PowerPoint</Application>
  <PresentationFormat>Экран (4:3)</PresentationFormat>
  <Paragraphs>57</Paragraphs>
  <Slides>15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Почему у меня ничего не получается?</vt:lpstr>
      <vt:lpstr>Слайд 2</vt:lpstr>
      <vt:lpstr>Тема: </vt:lpstr>
      <vt:lpstr>1 группа</vt:lpstr>
      <vt:lpstr>2 группа</vt:lpstr>
      <vt:lpstr>3 группа</vt:lpstr>
      <vt:lpstr>4 группа</vt:lpstr>
      <vt:lpstr>5 группа</vt:lpstr>
      <vt:lpstr>Правила переноса слов: </vt:lpstr>
      <vt:lpstr>Слайд 10</vt:lpstr>
      <vt:lpstr>Слайд 11</vt:lpstr>
      <vt:lpstr>Алгоритм для переноса слов: </vt:lpstr>
      <vt:lpstr>Упражнение 21</vt:lpstr>
      <vt:lpstr>Самооценка</vt:lpstr>
      <vt:lpstr>Я узнал правила переноса слов! Спасибо!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Почему у меня ничего не получается?</dc:title>
  <dc:creator>Илья</dc:creator>
  <cp:lastModifiedBy>Илья</cp:lastModifiedBy>
  <cp:revision>21</cp:revision>
  <dcterms:created xsi:type="dcterms:W3CDTF">2013-03-17T11:13:26Z</dcterms:created>
  <dcterms:modified xsi:type="dcterms:W3CDTF">2013-03-17T17:12:05Z</dcterms:modified>
</cp:coreProperties>
</file>